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90" r:id="rId2"/>
    <p:sldId id="297" r:id="rId3"/>
    <p:sldId id="301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292" r:id="rId17"/>
    <p:sldId id="298" r:id="rId18"/>
    <p:sldId id="293" r:id="rId19"/>
    <p:sldId id="299" r:id="rId20"/>
    <p:sldId id="300" r:id="rId21"/>
    <p:sldId id="291" r:id="rId22"/>
    <p:sldId id="315" r:id="rId23"/>
    <p:sldId id="294" r:id="rId24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165" autoAdjust="0"/>
  </p:normalViewPr>
  <p:slideViewPr>
    <p:cSldViewPr showGuides="1">
      <p:cViewPr>
        <p:scale>
          <a:sx n="66" d="100"/>
          <a:sy n="66" d="100"/>
        </p:scale>
        <p:origin x="-2938" y="-89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12B5C7-0A6D-4E29-85B3-CF08A5528DE8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177144-8FF5-4B64-8F6C-C1CC886DBA8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238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float</a:t>
            </a:r>
            <a:r>
              <a:rPr lang="fr-FR" dirty="0" smtClean="0"/>
              <a:t> $x = </a:t>
            </a:r>
            <a:r>
              <a:rPr lang="fr-FR" dirty="0" err="1" smtClean="0"/>
              <a:t>getAttr</a:t>
            </a:r>
            <a:r>
              <a:rPr lang="fr-FR" dirty="0" smtClean="0"/>
              <a:t>( "nurbsCone2.translateX");</a:t>
            </a:r>
          </a:p>
          <a:p>
            <a:r>
              <a:rPr lang="fr-FR" dirty="0" err="1" smtClean="0"/>
              <a:t>float</a:t>
            </a:r>
            <a:r>
              <a:rPr lang="fr-FR" dirty="0" smtClean="0"/>
              <a:t> $y = </a:t>
            </a:r>
            <a:r>
              <a:rPr lang="fr-FR" dirty="0" err="1" smtClean="0"/>
              <a:t>getAttr</a:t>
            </a:r>
            <a:r>
              <a:rPr lang="fr-FR" dirty="0" smtClean="0"/>
              <a:t>( "nurbsCone2.translateY");</a:t>
            </a:r>
          </a:p>
          <a:p>
            <a:r>
              <a:rPr lang="fr-FR" dirty="0" err="1" smtClean="0"/>
              <a:t>float</a:t>
            </a:r>
            <a:r>
              <a:rPr lang="fr-FR" dirty="0" smtClean="0"/>
              <a:t> $z = </a:t>
            </a:r>
            <a:r>
              <a:rPr lang="fr-FR" dirty="0" err="1" smtClean="0"/>
              <a:t>getAttr</a:t>
            </a:r>
            <a:r>
              <a:rPr lang="fr-FR" dirty="0" smtClean="0"/>
              <a:t>( "nurbsCone2.translateZ");</a:t>
            </a:r>
          </a:p>
          <a:p>
            <a:r>
              <a:rPr lang="fr-FR" dirty="0" err="1" smtClean="0"/>
              <a:t>float</a:t>
            </a:r>
            <a:r>
              <a:rPr lang="fr-FR" dirty="0" smtClean="0"/>
              <a:t> $</a:t>
            </a:r>
            <a:r>
              <a:rPr lang="fr-FR" dirty="0" err="1" smtClean="0"/>
              <a:t>rx</a:t>
            </a:r>
            <a:r>
              <a:rPr lang="fr-FR" dirty="0" smtClean="0"/>
              <a:t> = </a:t>
            </a:r>
            <a:r>
              <a:rPr lang="fr-FR" dirty="0" err="1" smtClean="0"/>
              <a:t>getAttr</a:t>
            </a:r>
            <a:r>
              <a:rPr lang="fr-FR" dirty="0" smtClean="0"/>
              <a:t>( "nurbsCone2.rotateX");</a:t>
            </a:r>
          </a:p>
          <a:p>
            <a:r>
              <a:rPr lang="fr-FR" dirty="0" err="1" smtClean="0"/>
              <a:t>float</a:t>
            </a:r>
            <a:r>
              <a:rPr lang="fr-FR" dirty="0" smtClean="0"/>
              <a:t> $</a:t>
            </a:r>
            <a:r>
              <a:rPr lang="fr-FR" dirty="0" err="1" smtClean="0"/>
              <a:t>ry</a:t>
            </a:r>
            <a:r>
              <a:rPr lang="fr-FR" dirty="0" smtClean="0"/>
              <a:t> = </a:t>
            </a:r>
            <a:r>
              <a:rPr lang="fr-FR" dirty="0" err="1" smtClean="0"/>
              <a:t>getAttr</a:t>
            </a:r>
            <a:r>
              <a:rPr lang="fr-FR" dirty="0" smtClean="0"/>
              <a:t>( "nurbsCone2.rotateY");</a:t>
            </a:r>
          </a:p>
          <a:p>
            <a:r>
              <a:rPr lang="fr-FR" dirty="0" err="1" smtClean="0"/>
              <a:t>float</a:t>
            </a:r>
            <a:r>
              <a:rPr lang="fr-FR" dirty="0" smtClean="0"/>
              <a:t> $</a:t>
            </a:r>
            <a:r>
              <a:rPr lang="fr-FR" dirty="0" err="1" smtClean="0"/>
              <a:t>rz</a:t>
            </a:r>
            <a:r>
              <a:rPr lang="fr-FR" dirty="0" smtClean="0"/>
              <a:t> = </a:t>
            </a:r>
            <a:r>
              <a:rPr lang="fr-FR" dirty="0" err="1" smtClean="0"/>
              <a:t>getAttr</a:t>
            </a:r>
            <a:r>
              <a:rPr lang="fr-FR" dirty="0" smtClean="0"/>
              <a:t>( "nurbsCone2.rotateZ");</a:t>
            </a:r>
          </a:p>
          <a:p>
            <a:endParaRPr lang="fr-FR" dirty="0" smtClean="0"/>
          </a:p>
          <a:p>
            <a:r>
              <a:rPr lang="fr-FR" dirty="0" err="1" smtClean="0"/>
              <a:t>delete</a:t>
            </a:r>
            <a:r>
              <a:rPr lang="fr-FR" dirty="0" smtClean="0"/>
              <a:t> nurbsCone2;</a:t>
            </a:r>
          </a:p>
          <a:p>
            <a:endParaRPr lang="fr-FR" dirty="0" smtClean="0"/>
          </a:p>
          <a:p>
            <a:r>
              <a:rPr lang="fr-FR" dirty="0" smtClean="0"/>
              <a:t>torus; // </a:t>
            </a:r>
            <a:r>
              <a:rPr lang="fr-FR" dirty="0" err="1" smtClean="0"/>
              <a:t>Result</a:t>
            </a:r>
            <a:r>
              <a:rPr lang="fr-FR" dirty="0" smtClean="0"/>
              <a:t>: nurbsTorus1 makeNurbTorus1</a:t>
            </a:r>
          </a:p>
          <a:p>
            <a:r>
              <a:rPr lang="fr-FR" dirty="0" err="1" smtClean="0"/>
              <a:t>setAttr</a:t>
            </a:r>
            <a:r>
              <a:rPr lang="fr-FR" dirty="0" smtClean="0"/>
              <a:t>( “nurbsTorus1.translateX”, $x );</a:t>
            </a:r>
          </a:p>
          <a:p>
            <a:r>
              <a:rPr lang="fr-FR" dirty="0" err="1" smtClean="0"/>
              <a:t>setAttr</a:t>
            </a:r>
            <a:r>
              <a:rPr lang="fr-FR" dirty="0" smtClean="0"/>
              <a:t>( “nurbsTorus1.translateY”, $y );</a:t>
            </a:r>
          </a:p>
          <a:p>
            <a:r>
              <a:rPr lang="fr-FR" dirty="0" err="1" smtClean="0"/>
              <a:t>setAttr</a:t>
            </a:r>
            <a:r>
              <a:rPr lang="fr-FR" dirty="0" smtClean="0"/>
              <a:t>( “nurbsTorus1.translateZ”, $z );</a:t>
            </a:r>
          </a:p>
          <a:p>
            <a:r>
              <a:rPr lang="fr-FR" dirty="0" err="1" smtClean="0"/>
              <a:t>setAttr</a:t>
            </a:r>
            <a:r>
              <a:rPr lang="fr-FR" dirty="0" smtClean="0"/>
              <a:t>( "nurbsTorus1.translateX", $x );</a:t>
            </a:r>
          </a:p>
          <a:p>
            <a:r>
              <a:rPr lang="fr-FR" dirty="0" err="1" smtClean="0"/>
              <a:t>setAttr</a:t>
            </a:r>
            <a:r>
              <a:rPr lang="fr-FR" dirty="0" smtClean="0"/>
              <a:t>( "nurbsTorus1.translateY", $y );</a:t>
            </a:r>
          </a:p>
          <a:p>
            <a:r>
              <a:rPr lang="fr-FR" dirty="0" err="1" smtClean="0"/>
              <a:t>setAttr</a:t>
            </a:r>
            <a:r>
              <a:rPr lang="fr-FR" dirty="0" smtClean="0"/>
              <a:t>( "nurbsTorus1.translateZ", $z );</a:t>
            </a:r>
          </a:p>
          <a:p>
            <a:r>
              <a:rPr lang="fr-FR" dirty="0" err="1" smtClean="0"/>
              <a:t>setAttr</a:t>
            </a:r>
            <a:r>
              <a:rPr lang="fr-FR" dirty="0" smtClean="0"/>
              <a:t>( "nurbsTorus1.rotateX", $</a:t>
            </a:r>
            <a:r>
              <a:rPr lang="fr-FR" dirty="0" err="1" smtClean="0"/>
              <a:t>rx</a:t>
            </a:r>
            <a:r>
              <a:rPr lang="fr-FR" dirty="0" smtClean="0"/>
              <a:t> );</a:t>
            </a:r>
          </a:p>
          <a:p>
            <a:r>
              <a:rPr lang="fr-FR" dirty="0" err="1" smtClean="0"/>
              <a:t>setAttr</a:t>
            </a:r>
            <a:r>
              <a:rPr lang="fr-FR" dirty="0" smtClean="0"/>
              <a:t>( "nurbsTorus1.rotateY", $</a:t>
            </a:r>
            <a:r>
              <a:rPr lang="fr-FR" dirty="0" err="1" smtClean="0"/>
              <a:t>ry</a:t>
            </a:r>
            <a:r>
              <a:rPr lang="fr-FR" dirty="0" smtClean="0"/>
              <a:t> );</a:t>
            </a:r>
          </a:p>
          <a:p>
            <a:r>
              <a:rPr lang="fr-FR" dirty="0" err="1" smtClean="0"/>
              <a:t>setAttr</a:t>
            </a:r>
            <a:r>
              <a:rPr lang="fr-FR" dirty="0" smtClean="0"/>
              <a:t>( "nurbsTorus1.rotateZ", $</a:t>
            </a:r>
            <a:r>
              <a:rPr lang="fr-FR" dirty="0" err="1" smtClean="0"/>
              <a:t>rz</a:t>
            </a:r>
            <a:r>
              <a:rPr lang="fr-FR" dirty="0" smtClean="0"/>
              <a:t> );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177144-8FF5-4B64-8F6C-C1CC886DBA82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7434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470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3568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7508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7838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7786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2758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1385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8899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0264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8984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9495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CB5E4D-6C4C-4576-A9BC-DD76E27105BB}" type="datetimeFigureOut">
              <a:rPr lang="fr-FR" smtClean="0"/>
              <a:t>14/10/2015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B2232-F5B4-4E46-AE23-4033F64A9A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4645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Mel dans Maya</a:t>
            </a:r>
            <a:br>
              <a:rPr lang="fr-FR" dirty="0" smtClean="0"/>
            </a:br>
            <a:r>
              <a:rPr lang="fr-FR" dirty="0" smtClean="0"/>
              <a:t>Quelques syntaxes</a:t>
            </a:r>
            <a:endParaRPr lang="fr-FR" dirty="0"/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207096"/>
          </a:xfrm>
        </p:spPr>
        <p:txBody>
          <a:bodyPr>
            <a:normAutofit fontScale="40000" lnSpcReduction="20000"/>
          </a:bodyPr>
          <a:lstStyle/>
          <a:p>
            <a:r>
              <a:rPr lang="fr-FR" sz="5900" b="1" dirty="0" smtClean="0"/>
              <a:t>G. </a:t>
            </a:r>
            <a:r>
              <a:rPr lang="fr-FR" sz="5900" b="1" dirty="0" err="1" smtClean="0"/>
              <a:t>Gesquière</a:t>
            </a:r>
            <a:endParaRPr lang="fr-FR" sz="5900" b="1" dirty="0" smtClean="0"/>
          </a:p>
          <a:p>
            <a:endParaRPr lang="fr-FR" dirty="0" smtClean="0"/>
          </a:p>
          <a:p>
            <a:pPr marL="457200" indent="-457200" algn="l">
              <a:buFont typeface="Arial" pitchFamily="34" charset="0"/>
              <a:buChar char="•"/>
            </a:pPr>
            <a:r>
              <a:rPr lang="fr-FR" dirty="0" smtClean="0"/>
              <a:t>Extrait de tutorie</a:t>
            </a:r>
            <a:r>
              <a:rPr lang="fr-FR" dirty="0"/>
              <a:t>l Maya (http://</a:t>
            </a:r>
            <a:r>
              <a:rPr lang="fr-FR" dirty="0" smtClean="0"/>
              <a:t>download.autodesk.com/us/maya/maya2013_getting_started/index.html)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fr-FR" dirty="0" smtClean="0"/>
              <a:t>Livre : Maya Python for </a:t>
            </a:r>
            <a:r>
              <a:rPr lang="fr-FR" dirty="0" err="1" smtClean="0"/>
              <a:t>Games</a:t>
            </a:r>
            <a:r>
              <a:rPr lang="fr-FR" dirty="0" smtClean="0"/>
              <a:t> and Film (A. </a:t>
            </a:r>
            <a:r>
              <a:rPr lang="fr-FR" dirty="0" err="1" smtClean="0"/>
              <a:t>Mechtley</a:t>
            </a:r>
            <a:r>
              <a:rPr lang="fr-FR" dirty="0" smtClean="0"/>
              <a:t>, R. Trowbridge)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fr-FR" dirty="0"/>
              <a:t>Langage MEL </a:t>
            </a:r>
            <a:r>
              <a:rPr lang="fr-FR" dirty="0" smtClean="0"/>
              <a:t>introduction, ESIEE Lilian </a:t>
            </a:r>
            <a:r>
              <a:rPr lang="fr-FR" dirty="0" err="1" smtClean="0"/>
              <a:t>Buzer</a:t>
            </a:r>
            <a:endParaRPr lang="fr-FR" dirty="0" smtClean="0"/>
          </a:p>
          <a:p>
            <a:pPr marL="457200" indent="-457200" algn="l">
              <a:buFont typeface="Arial" pitchFamily="34" charset="0"/>
              <a:buChar char="•"/>
            </a:pPr>
            <a:r>
              <a:rPr lang="fr-FR" dirty="0" err="1" smtClean="0"/>
              <a:t>Conversational</a:t>
            </a:r>
            <a:r>
              <a:rPr lang="fr-FR" dirty="0" smtClean="0"/>
              <a:t> MEL Part 1, 2, 3, </a:t>
            </a:r>
            <a:r>
              <a:rPr lang="fr-FR" dirty="0" err="1" smtClean="0"/>
              <a:t>Nimble</a:t>
            </a:r>
            <a:r>
              <a:rPr lang="fr-FR" dirty="0" smtClean="0"/>
              <a:t> Studio</a:t>
            </a:r>
          </a:p>
          <a:p>
            <a:pPr marL="457200" indent="-457200" algn="l">
              <a:buFont typeface="Arial" pitchFamily="34" charset="0"/>
              <a:buChar char="•"/>
            </a:pPr>
            <a:r>
              <a:rPr lang="en-US" dirty="0"/>
              <a:t>SM3122 Computer Programming for Animators (Prepared by Dick </a:t>
            </a:r>
            <a:r>
              <a:rPr lang="en-US" dirty="0" err="1"/>
              <a:t>Thung</a:t>
            </a:r>
            <a:r>
              <a:rPr lang="en-US" dirty="0"/>
              <a:t>, School of Creative </a:t>
            </a:r>
            <a:r>
              <a:rPr lang="en-US" dirty="0" smtClean="0"/>
              <a:t>Media)</a:t>
            </a:r>
            <a:endParaRPr lang="fr-FR" dirty="0" smtClean="0"/>
          </a:p>
          <a:p>
            <a:pPr marL="457200" indent="-457200" algn="l">
              <a:buFont typeface="Arial" pitchFamily="34" charset="0"/>
              <a:buChar char="•"/>
            </a:pPr>
            <a:endParaRPr lang="fr-FR" dirty="0" smtClean="0"/>
          </a:p>
          <a:p>
            <a:pPr algn="l"/>
            <a:endParaRPr lang="fr-FR" dirty="0"/>
          </a:p>
          <a:p>
            <a:endParaRPr lang="fr-FR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692696"/>
            <a:ext cx="7961313" cy="763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659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Initial value of a </a:t>
            </a:r>
            <a:r>
              <a:rPr lang="en-US" dirty="0" smtClean="0"/>
              <a:t>variable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</a:t>
            </a:r>
            <a:r>
              <a:rPr lang="en-US" dirty="0"/>
              <a:t>MEL, the initial value store inside a variable will usually be zero. However, as a </a:t>
            </a:r>
            <a:r>
              <a:rPr lang="en-US" dirty="0" smtClean="0"/>
              <a:t>good </a:t>
            </a:r>
            <a:r>
              <a:rPr lang="en-US" dirty="0"/>
              <a:t>programming practice, I will suggest you not to assume that a variable has any </a:t>
            </a:r>
            <a:r>
              <a:rPr lang="en-US" dirty="0" smtClean="0"/>
              <a:t>initial </a:t>
            </a:r>
            <a:r>
              <a:rPr lang="en-US" dirty="0"/>
              <a:t>value.</a:t>
            </a:r>
          </a:p>
          <a:p>
            <a:r>
              <a:rPr lang="en-US" dirty="0"/>
              <a:t>For convenience, you can assign an initial value to a variable during declaration:</a:t>
            </a:r>
          </a:p>
          <a:p>
            <a:pPr lvl="1"/>
            <a:r>
              <a:rPr lang="en-US" dirty="0"/>
              <a:t>float $balance = 100.78;</a:t>
            </a:r>
          </a:p>
          <a:p>
            <a:pPr lvl="1"/>
            <a:r>
              <a:rPr lang="en-US" dirty="0"/>
              <a:t>string $c = “</a:t>
            </a:r>
            <a:r>
              <a:rPr lang="en-US" dirty="0" err="1"/>
              <a:t>abcde</a:t>
            </a:r>
            <a:r>
              <a:rPr lang="en-US" dirty="0"/>
              <a:t>”;</a:t>
            </a:r>
          </a:p>
          <a:p>
            <a:pPr lvl="1"/>
            <a:r>
              <a:rPr lang="en-US" dirty="0"/>
              <a:t>vector $</a:t>
            </a:r>
            <a:r>
              <a:rPr lang="en-US" dirty="0" err="1"/>
              <a:t>pos</a:t>
            </a:r>
            <a:r>
              <a:rPr lang="en-US" dirty="0"/>
              <a:t> = &lt;&lt; 1.7, 2.8, 4.3 &gt;&gt;;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76700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 value to variable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s </a:t>
            </a:r>
            <a:r>
              <a:rPr lang="en-US" dirty="0"/>
              <a:t>similar to any scripting language, you can assign value </a:t>
            </a:r>
            <a:r>
              <a:rPr lang="en-US" dirty="0" smtClean="0"/>
              <a:t>to </a:t>
            </a:r>
            <a:r>
              <a:rPr lang="en-US" dirty="0"/>
              <a:t>a variable, i.e. store the value and use it later. For example:</a:t>
            </a:r>
          </a:p>
          <a:p>
            <a:pPr lvl="1"/>
            <a:r>
              <a:rPr lang="en-US" dirty="0"/>
              <a:t>$x = $y + 10</a:t>
            </a:r>
            <a:r>
              <a:rPr lang="en-US" dirty="0" smtClean="0"/>
              <a:t>;</a:t>
            </a:r>
          </a:p>
          <a:p>
            <a:pPr lvl="1"/>
            <a:r>
              <a:rPr lang="en-US" dirty="0"/>
              <a:t>The right hand side will be evaluated first. Therefore, the value of $y is taken out, </a:t>
            </a:r>
            <a:r>
              <a:rPr lang="en-US" dirty="0" smtClean="0"/>
              <a:t>add </a:t>
            </a:r>
            <a:r>
              <a:rPr lang="en-US" dirty="0"/>
              <a:t>10, and then the final result will be stored in the variable on the left hand side, </a:t>
            </a:r>
            <a:r>
              <a:rPr lang="en-US" dirty="0" smtClean="0"/>
              <a:t>i.e</a:t>
            </a:r>
            <a:r>
              <a:rPr lang="en-US" dirty="0"/>
              <a:t>. $x.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2443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casting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</a:t>
            </a:r>
            <a:r>
              <a:rPr lang="en-US" dirty="0"/>
              <a:t>can force the type of a variable/value to change, using </a:t>
            </a:r>
            <a:r>
              <a:rPr lang="en-US" dirty="0" smtClean="0"/>
              <a:t>the following </a:t>
            </a:r>
            <a:r>
              <a:rPr lang="en-US" dirty="0"/>
              <a:t>syntax:</a:t>
            </a:r>
          </a:p>
          <a:p>
            <a:pPr lvl="1"/>
            <a:r>
              <a:rPr lang="en-US" dirty="0"/>
              <a:t>float $x;</a:t>
            </a:r>
          </a:p>
          <a:p>
            <a:pPr lvl="1"/>
            <a:r>
              <a:rPr lang="en-US" dirty="0"/>
              <a:t>$x = (float)5;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$y;</a:t>
            </a:r>
          </a:p>
          <a:p>
            <a:pPr lvl="1"/>
            <a:r>
              <a:rPr lang="en-US" dirty="0"/>
              <a:t>$y = (</a:t>
            </a:r>
            <a:r>
              <a:rPr lang="en-US" dirty="0" err="1"/>
              <a:t>int</a:t>
            </a:r>
            <a:r>
              <a:rPr lang="en-US" dirty="0"/>
              <a:t>)4.89;</a:t>
            </a:r>
          </a:p>
          <a:p>
            <a:pPr lvl="1"/>
            <a:r>
              <a:rPr lang="en-US" dirty="0"/>
              <a:t>string $s;</a:t>
            </a:r>
          </a:p>
          <a:p>
            <a:pPr lvl="1"/>
            <a:r>
              <a:rPr lang="en-US" dirty="0"/>
              <a:t>$s = (string)500;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3512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Print</a:t>
            </a:r>
            <a:r>
              <a:rPr lang="fr-FR" dirty="0" smtClean="0"/>
              <a:t> command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print command: you can use the print command to check the value stored in a </a:t>
            </a:r>
            <a:r>
              <a:rPr lang="en-US" dirty="0" smtClean="0"/>
              <a:t>variable</a:t>
            </a:r>
            <a:r>
              <a:rPr lang="en-US" dirty="0"/>
              <a:t>. For example:</a:t>
            </a:r>
          </a:p>
          <a:p>
            <a:pPr lvl="1"/>
            <a:r>
              <a:rPr lang="en-US" dirty="0"/>
              <a:t>print ( $x );</a:t>
            </a:r>
          </a:p>
          <a:p>
            <a:pPr lvl="1"/>
            <a:r>
              <a:rPr lang="en-US" dirty="0"/>
              <a:t>print (“x stored the value” + $x);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12760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</a:t>
            </a:r>
            <a:r>
              <a:rPr lang="en-US" dirty="0" err="1"/>
              <a:t>getAttr</a:t>
            </a:r>
            <a:r>
              <a:rPr lang="en-US" dirty="0"/>
              <a:t>, </a:t>
            </a:r>
            <a:r>
              <a:rPr lang="en-US" dirty="0" err="1"/>
              <a:t>setAttr</a:t>
            </a:r>
            <a:r>
              <a:rPr lang="en-US" dirty="0"/>
              <a:t> and </a:t>
            </a:r>
            <a:r>
              <a:rPr lang="en-US" dirty="0" err="1"/>
              <a:t>listAttr</a:t>
            </a:r>
            <a:r>
              <a:rPr lang="en-US" dirty="0"/>
              <a:t> </a:t>
            </a:r>
            <a:r>
              <a:rPr lang="en-US" dirty="0" smtClean="0"/>
              <a:t>commands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As </a:t>
            </a:r>
            <a:r>
              <a:rPr lang="en-US" dirty="0"/>
              <a:t>mentioned before, in Maya every node has a lot of attributes. One major </a:t>
            </a:r>
            <a:r>
              <a:rPr lang="en-US" dirty="0" smtClean="0"/>
              <a:t>function </a:t>
            </a:r>
            <a:r>
              <a:rPr lang="en-US" dirty="0"/>
              <a:t>of MEL is to manipulate those attributes. Therefore, you have to </a:t>
            </a:r>
            <a:r>
              <a:rPr lang="en-US" dirty="0" smtClean="0"/>
              <a:t>learn these </a:t>
            </a:r>
            <a:r>
              <a:rPr lang="en-US" dirty="0"/>
              <a:t>3 MEL commands: </a:t>
            </a:r>
            <a:r>
              <a:rPr lang="en-US" dirty="0" err="1"/>
              <a:t>getAttr</a:t>
            </a:r>
            <a:r>
              <a:rPr lang="en-US" dirty="0"/>
              <a:t>, </a:t>
            </a:r>
            <a:r>
              <a:rPr lang="en-US" dirty="0" err="1"/>
              <a:t>setAttr</a:t>
            </a:r>
            <a:r>
              <a:rPr lang="en-US" dirty="0"/>
              <a:t>, and </a:t>
            </a:r>
            <a:r>
              <a:rPr lang="en-US" dirty="0" err="1"/>
              <a:t>listAttr</a:t>
            </a:r>
            <a:r>
              <a:rPr lang="en-US" dirty="0"/>
              <a:t>.</a:t>
            </a:r>
          </a:p>
          <a:p>
            <a:r>
              <a:rPr lang="en-US" dirty="0"/>
              <a:t>The </a:t>
            </a:r>
            <a:r>
              <a:rPr lang="en-US" dirty="0" err="1"/>
              <a:t>getAttr</a:t>
            </a:r>
            <a:r>
              <a:rPr lang="en-US" dirty="0"/>
              <a:t> command returns the attribute value. The parameter inside the () is a </a:t>
            </a:r>
            <a:r>
              <a:rPr lang="en-US" dirty="0" smtClean="0"/>
              <a:t>string </a:t>
            </a:r>
            <a:r>
              <a:rPr lang="en-US" dirty="0"/>
              <a:t>of the attribute name. For example</a:t>
            </a:r>
          </a:p>
          <a:p>
            <a:pPr lvl="1"/>
            <a:r>
              <a:rPr lang="en-US" dirty="0"/>
              <a:t>float $x = </a:t>
            </a:r>
            <a:r>
              <a:rPr lang="en-US" dirty="0" err="1"/>
              <a:t>getAttr</a:t>
            </a:r>
            <a:r>
              <a:rPr lang="en-US" dirty="0"/>
              <a:t>( “</a:t>
            </a:r>
            <a:r>
              <a:rPr lang="en-US" dirty="0" err="1"/>
              <a:t>myCone.translateX</a:t>
            </a:r>
            <a:r>
              <a:rPr lang="en-US" dirty="0"/>
              <a:t>” );</a:t>
            </a:r>
          </a:p>
          <a:p>
            <a:r>
              <a:rPr lang="en-US" dirty="0"/>
              <a:t>Note that you can construct the attribute name using “+”. For example:</a:t>
            </a:r>
          </a:p>
          <a:p>
            <a:pPr lvl="1"/>
            <a:r>
              <a:rPr lang="en-US" dirty="0"/>
              <a:t>string $s = “</a:t>
            </a:r>
            <a:r>
              <a:rPr lang="en-US" dirty="0" err="1"/>
              <a:t>myCone</a:t>
            </a:r>
            <a:r>
              <a:rPr lang="en-US" dirty="0"/>
              <a:t>”;</a:t>
            </a:r>
          </a:p>
          <a:p>
            <a:pPr lvl="1"/>
            <a:r>
              <a:rPr lang="en-US" dirty="0"/>
              <a:t>float $x = </a:t>
            </a:r>
            <a:r>
              <a:rPr lang="en-US" dirty="0" err="1"/>
              <a:t>getAttr</a:t>
            </a:r>
            <a:r>
              <a:rPr lang="en-US" dirty="0"/>
              <a:t>( $s + “.</a:t>
            </a:r>
            <a:r>
              <a:rPr lang="en-US" dirty="0" err="1"/>
              <a:t>translateX</a:t>
            </a:r>
            <a:r>
              <a:rPr lang="en-US" dirty="0"/>
              <a:t>” );</a:t>
            </a:r>
          </a:p>
          <a:p>
            <a:r>
              <a:rPr lang="en-US" dirty="0"/>
              <a:t>This trick is helpful when the object name ($s in the previous case) should </a:t>
            </a:r>
            <a:r>
              <a:rPr lang="en-US" dirty="0" smtClean="0"/>
              <a:t>be obtained </a:t>
            </a:r>
            <a:r>
              <a:rPr lang="en-US" dirty="0"/>
              <a:t>from somewhere else, say, a GUI (we will see more examples later).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26351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</a:t>
            </a:r>
            <a:r>
              <a:rPr lang="en-US" dirty="0" err="1"/>
              <a:t>getAttr</a:t>
            </a:r>
            <a:r>
              <a:rPr lang="en-US" dirty="0"/>
              <a:t>, </a:t>
            </a:r>
            <a:r>
              <a:rPr lang="en-US" dirty="0" err="1"/>
              <a:t>setAttr</a:t>
            </a:r>
            <a:r>
              <a:rPr lang="en-US" dirty="0"/>
              <a:t> and </a:t>
            </a:r>
            <a:r>
              <a:rPr lang="en-US" dirty="0" err="1"/>
              <a:t>listAttr</a:t>
            </a:r>
            <a:r>
              <a:rPr lang="en-US" dirty="0"/>
              <a:t> commands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setAttr</a:t>
            </a:r>
            <a:r>
              <a:rPr lang="en-US" dirty="0"/>
              <a:t> command set an attribute to a value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/>
              <a:t>setAttr</a:t>
            </a:r>
            <a:r>
              <a:rPr lang="en-US" dirty="0"/>
              <a:t>( “</a:t>
            </a:r>
            <a:r>
              <a:rPr lang="en-US" dirty="0" err="1"/>
              <a:t>myCone.translateX</a:t>
            </a:r>
            <a:r>
              <a:rPr lang="en-US" dirty="0"/>
              <a:t>”, 2.3454 );</a:t>
            </a:r>
          </a:p>
          <a:p>
            <a:r>
              <a:rPr lang="en-US" dirty="0"/>
              <a:t>The </a:t>
            </a:r>
            <a:r>
              <a:rPr lang="en-US" dirty="0" err="1"/>
              <a:t>listAttr</a:t>
            </a:r>
            <a:r>
              <a:rPr lang="en-US" dirty="0"/>
              <a:t> command lists all available attributes of a node (the name of </a:t>
            </a:r>
            <a:r>
              <a:rPr lang="en-US" dirty="0" smtClean="0"/>
              <a:t>the attributes </a:t>
            </a:r>
            <a:r>
              <a:rPr lang="en-US" dirty="0"/>
              <a:t>are shown in the info area of Script Editor):</a:t>
            </a:r>
          </a:p>
          <a:p>
            <a:pPr lvl="1"/>
            <a:r>
              <a:rPr lang="en-US" dirty="0" err="1"/>
              <a:t>listAttr</a:t>
            </a:r>
            <a:r>
              <a:rPr lang="en-US" dirty="0"/>
              <a:t>( “</a:t>
            </a:r>
            <a:r>
              <a:rPr lang="en-US" dirty="0" err="1"/>
              <a:t>myCone</a:t>
            </a:r>
            <a:r>
              <a:rPr lang="en-US" dirty="0"/>
              <a:t>” );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0640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Arrays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Array </a:t>
            </a:r>
            <a:r>
              <a:rPr lang="en-US" dirty="0"/>
              <a:t>puts a series of variables of same data type in an ordered fashion. </a:t>
            </a:r>
            <a:r>
              <a:rPr lang="en-US" dirty="0" smtClean="0"/>
              <a:t> You </a:t>
            </a:r>
            <a:r>
              <a:rPr lang="en-US" dirty="0"/>
              <a:t>can access individual variable using a common variable name and an index </a:t>
            </a:r>
            <a:r>
              <a:rPr lang="en-US" dirty="0" smtClean="0"/>
              <a:t>value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example: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$numbers[5</a:t>
            </a:r>
            <a:r>
              <a:rPr lang="en-US" dirty="0" smtClean="0"/>
              <a:t>];</a:t>
            </a:r>
          </a:p>
          <a:p>
            <a:r>
              <a:rPr lang="en-US" dirty="0" smtClean="0"/>
              <a:t>declares </a:t>
            </a:r>
            <a:r>
              <a:rPr lang="en-US" dirty="0"/>
              <a:t>5 variables with a common name $numbers, and the members of this </a:t>
            </a:r>
            <a:r>
              <a:rPr lang="en-US" dirty="0" smtClean="0"/>
              <a:t>array are </a:t>
            </a:r>
            <a:r>
              <a:rPr lang="en-US" dirty="0"/>
              <a:t>numbered 0,1,2,3 and 4, i.e. the third member can be accessed by $numbers[2].</a:t>
            </a:r>
          </a:p>
          <a:p>
            <a:endParaRPr lang="en-US" dirty="0" smtClean="0"/>
          </a:p>
          <a:p>
            <a:r>
              <a:rPr lang="en-US" dirty="0" smtClean="0"/>
              <a:t>Examples </a:t>
            </a:r>
            <a:r>
              <a:rPr lang="en-US" dirty="0"/>
              <a:t>of using array in </a:t>
            </a:r>
            <a:r>
              <a:rPr lang="en-US" dirty="0" smtClean="0"/>
              <a:t>MEL:</a:t>
            </a:r>
            <a:endParaRPr lang="en-US" dirty="0"/>
          </a:p>
          <a:p>
            <a:pPr lvl="1"/>
            <a:r>
              <a:rPr lang="en-US" dirty="0" err="1"/>
              <a:t>int</a:t>
            </a:r>
            <a:r>
              <a:rPr lang="en-US" dirty="0"/>
              <a:t> $a[27];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$b;</a:t>
            </a:r>
          </a:p>
          <a:p>
            <a:pPr lvl="1"/>
            <a:r>
              <a:rPr lang="en-US" dirty="0"/>
              <a:t>$a[9] = 6;</a:t>
            </a:r>
          </a:p>
          <a:p>
            <a:pPr lvl="1"/>
            <a:r>
              <a:rPr lang="en-US" dirty="0"/>
              <a:t>$b = $a[0] + $a[10] * 28</a:t>
            </a:r>
            <a:r>
              <a:rPr lang="en-US" dirty="0" smtClean="0"/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966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Arrays</a:t>
            </a:r>
            <a:r>
              <a:rPr lang="fr-FR" dirty="0" smtClean="0"/>
              <a:t>- initialisation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Initialize an array: you can create and initialize an array in a single statement. For 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$numbers[5] = { 2, 5, 4, 7, 8 };</a:t>
            </a:r>
          </a:p>
          <a:p>
            <a:pPr lvl="1"/>
            <a:r>
              <a:rPr lang="en-US" dirty="0"/>
              <a:t>string $names[4] = { “Peter”, “John”, “Mary”, “Sze” };</a:t>
            </a:r>
          </a:p>
          <a:p>
            <a:r>
              <a:rPr lang="en-US" dirty="0"/>
              <a:t>You can use the initialization form only when declaring the array. You cannot use it </a:t>
            </a:r>
            <a:r>
              <a:rPr lang="en-US" dirty="0" smtClean="0"/>
              <a:t>after </a:t>
            </a:r>
            <a:r>
              <a:rPr lang="en-US" dirty="0"/>
              <a:t>declaration. </a:t>
            </a:r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example: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$a[4] = {2, 5, 6, 3}; // this is okay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$a[4]; // this is also okay</a:t>
            </a:r>
          </a:p>
          <a:p>
            <a:pPr lvl="1"/>
            <a:r>
              <a:rPr lang="en-US" dirty="0"/>
              <a:t>$a[4] = {2, 5, 6, 3}; // this is not allowed</a:t>
            </a:r>
          </a:p>
          <a:p>
            <a:pPr lvl="1"/>
            <a:r>
              <a:rPr lang="en-US" dirty="0"/>
              <a:t>$a[3] = 17; // but this is okay.</a:t>
            </a:r>
          </a:p>
          <a:p>
            <a:r>
              <a:rPr lang="en-US" dirty="0"/>
              <a:t>Size of an array: in MEL, you can declare an array without specifying the size. </a:t>
            </a:r>
          </a:p>
          <a:p>
            <a:pPr lvl="1"/>
            <a:r>
              <a:rPr lang="en-US" dirty="0"/>
              <a:t>Maya will increase the size of the array when necessary. For example: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$a[]; // an integer array without size</a:t>
            </a:r>
          </a:p>
          <a:p>
            <a:pPr lvl="1"/>
            <a:r>
              <a:rPr lang="en-US" dirty="0"/>
              <a:t>$a[0] = 4; // this is okay;</a:t>
            </a:r>
          </a:p>
          <a:p>
            <a:pPr lvl="1"/>
            <a:r>
              <a:rPr lang="en-US" dirty="0"/>
              <a:t>$a[50] = 25; // the size of the array increase automatically</a:t>
            </a:r>
          </a:p>
          <a:p>
            <a:r>
              <a:rPr lang="en-US" dirty="0"/>
              <a:t>To get the size of an array, you can use </a:t>
            </a:r>
            <a:r>
              <a:rPr lang="en-US" dirty="0" smtClean="0"/>
              <a:t>size</a:t>
            </a:r>
          </a:p>
          <a:p>
            <a:pPr lvl="1"/>
            <a:r>
              <a:rPr lang="en-US" dirty="0" smtClean="0"/>
              <a:t>( </a:t>
            </a:r>
            <a:r>
              <a:rPr lang="en-US" dirty="0"/>
              <a:t>$a ); </a:t>
            </a:r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/>
              <a:t>clear an array, you can use </a:t>
            </a:r>
          </a:p>
          <a:p>
            <a:pPr lvl="1"/>
            <a:r>
              <a:rPr lang="en-US" dirty="0"/>
              <a:t>clear( $a </a:t>
            </a:r>
            <a:r>
              <a:rPr lang="en-US" dirty="0" smtClean="0"/>
              <a:t>);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95724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Arrays</a:t>
            </a:r>
            <a:r>
              <a:rPr lang="fr-FR" dirty="0" smtClean="0"/>
              <a:t>; a </a:t>
            </a:r>
            <a:r>
              <a:rPr lang="fr-FR" dirty="0" err="1" smtClean="0"/>
              <a:t>useful</a:t>
            </a:r>
            <a:r>
              <a:rPr lang="fr-FR" dirty="0" smtClean="0"/>
              <a:t> script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following example is quite useful: it gets the name of the current selected nodes </a:t>
            </a:r>
            <a:r>
              <a:rPr lang="en-US" dirty="0" smtClean="0"/>
              <a:t>(</a:t>
            </a:r>
            <a:r>
              <a:rPr lang="en-US" dirty="0"/>
              <a:t>using the MEL command </a:t>
            </a:r>
            <a:r>
              <a:rPr lang="en-US" dirty="0" err="1"/>
              <a:t>selectedNodes</a:t>
            </a:r>
            <a:r>
              <a:rPr lang="en-US" dirty="0"/>
              <a:t>) and stores them into an array of string. </a:t>
            </a:r>
          </a:p>
          <a:p>
            <a:r>
              <a:rPr lang="en-US" dirty="0"/>
              <a:t>Finally, it prints the name of the first selected object:</a:t>
            </a:r>
          </a:p>
          <a:p>
            <a:pPr lvl="1"/>
            <a:r>
              <a:rPr lang="en-US" dirty="0"/>
              <a:t>string $selected[];</a:t>
            </a:r>
          </a:p>
          <a:p>
            <a:pPr lvl="1"/>
            <a:r>
              <a:rPr lang="en-US" dirty="0"/>
              <a:t>$selected = </a:t>
            </a:r>
            <a:r>
              <a:rPr lang="en-US" dirty="0" err="1"/>
              <a:t>selectedNodes</a:t>
            </a:r>
            <a:r>
              <a:rPr lang="en-US" dirty="0"/>
              <a:t>();</a:t>
            </a:r>
          </a:p>
          <a:p>
            <a:pPr lvl="1"/>
            <a:r>
              <a:rPr lang="en-US" dirty="0"/>
              <a:t>print ( $selected[0] );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18585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 smtClean="0"/>
              <a:t>Exercise</a:t>
            </a:r>
            <a:r>
              <a:rPr lang="fr-FR" dirty="0" smtClean="0"/>
              <a:t> 1: Change a torus in a </a:t>
            </a:r>
            <a:r>
              <a:rPr lang="fr-FR" dirty="0" err="1" smtClean="0"/>
              <a:t>cone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Create a </a:t>
            </a:r>
            <a:r>
              <a:rPr lang="en-US" sz="2000" dirty="0"/>
              <a:t>scene </a:t>
            </a:r>
            <a:r>
              <a:rPr lang="en-US" sz="2000" dirty="0" smtClean="0"/>
              <a:t>with many cone, placed </a:t>
            </a:r>
            <a:r>
              <a:rPr lang="en-US" sz="2000" dirty="0"/>
              <a:t>in different location, and have different size and orientation. Now assume </a:t>
            </a:r>
            <a:r>
              <a:rPr lang="en-US" sz="2000" dirty="0" smtClean="0"/>
              <a:t>that you </a:t>
            </a:r>
            <a:r>
              <a:rPr lang="en-US" sz="2000" dirty="0"/>
              <a:t>want to change some of the </a:t>
            </a:r>
            <a:r>
              <a:rPr lang="en-US" sz="2000" dirty="0" smtClean="0"/>
              <a:t>cones </a:t>
            </a:r>
            <a:r>
              <a:rPr lang="en-US" sz="2000" dirty="0"/>
              <a:t>into </a:t>
            </a:r>
            <a:r>
              <a:rPr lang="en-US" sz="2000" dirty="0" smtClean="0"/>
              <a:t>torus, </a:t>
            </a:r>
            <a:r>
              <a:rPr lang="en-US" sz="2000" dirty="0"/>
              <a:t>but keeping the position, size </a:t>
            </a:r>
            <a:r>
              <a:rPr lang="en-US" sz="2000" dirty="0" smtClean="0"/>
              <a:t>and orientation </a:t>
            </a:r>
            <a:r>
              <a:rPr lang="en-US" sz="2000" dirty="0"/>
              <a:t>unchanged.</a:t>
            </a:r>
          </a:p>
          <a:p>
            <a:r>
              <a:rPr lang="en-US" sz="2000" dirty="0"/>
              <a:t>Try to make a shelf button that can do the following: whenever I select a </a:t>
            </a:r>
            <a:r>
              <a:rPr lang="en-US" sz="2000" dirty="0" smtClean="0"/>
              <a:t>cone </a:t>
            </a:r>
            <a:r>
              <a:rPr lang="en-US" sz="2000" dirty="0"/>
              <a:t>and then </a:t>
            </a:r>
            <a:r>
              <a:rPr lang="en-US" sz="2000" dirty="0" smtClean="0"/>
              <a:t>click </a:t>
            </a:r>
            <a:r>
              <a:rPr lang="en-US" sz="2000" dirty="0"/>
              <a:t>the button, the selected </a:t>
            </a:r>
            <a:r>
              <a:rPr lang="en-US" sz="2000" dirty="0" smtClean="0"/>
              <a:t>cone </a:t>
            </a:r>
            <a:r>
              <a:rPr lang="en-US" sz="2000" dirty="0"/>
              <a:t>will be changed to a </a:t>
            </a:r>
            <a:r>
              <a:rPr lang="en-US" sz="2000" dirty="0" smtClean="0"/>
              <a:t>torus, </a:t>
            </a:r>
            <a:r>
              <a:rPr lang="en-US" sz="2000" dirty="0"/>
              <a:t>but the position, size and </a:t>
            </a:r>
            <a:r>
              <a:rPr lang="en-US" sz="2000" dirty="0" smtClean="0"/>
              <a:t>orientation </a:t>
            </a:r>
            <a:r>
              <a:rPr lang="en-US" sz="2000" dirty="0"/>
              <a:t>will not change. You can assume that only one object is selected at a time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94" t="26333" r="41919" b="46167"/>
          <a:stretch/>
        </p:blipFill>
        <p:spPr bwMode="auto">
          <a:xfrm>
            <a:off x="2195736" y="4221088"/>
            <a:ext cx="437388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72467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Rappel – Trouver une commande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fr-FR" dirty="0" smtClean="0"/>
              <a:t>Effectuer des actions dans Maya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 smtClean="0"/>
              <a:t>Observer ce qui se passe dans le script Editor</a:t>
            </a:r>
            <a:endParaRPr lang="fr-FR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17" t="4974" r="21259" b="37299"/>
          <a:stretch/>
        </p:blipFill>
        <p:spPr bwMode="auto">
          <a:xfrm>
            <a:off x="251520" y="2780928"/>
            <a:ext cx="8598708" cy="384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8981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Exercise</a:t>
            </a:r>
            <a:r>
              <a:rPr lang="fr-FR" dirty="0"/>
              <a:t> 1: Change a torus in a </a:t>
            </a:r>
            <a:r>
              <a:rPr lang="fr-FR" dirty="0" err="1"/>
              <a:t>cone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Hints: your script may contain the following steps: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Get the name of the selected object using </a:t>
            </a:r>
            <a:r>
              <a:rPr lang="en-US" dirty="0" err="1"/>
              <a:t>selectedNodes</a:t>
            </a:r>
            <a:r>
              <a:rPr lang="en-US" dirty="0"/>
              <a:t> (see the example above).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Get the attributes </a:t>
            </a:r>
            <a:r>
              <a:rPr lang="en-US" dirty="0" err="1"/>
              <a:t>translateX</a:t>
            </a:r>
            <a:r>
              <a:rPr lang="en-US" dirty="0"/>
              <a:t>, </a:t>
            </a:r>
            <a:r>
              <a:rPr lang="en-US" dirty="0" err="1"/>
              <a:t>translateY</a:t>
            </a:r>
            <a:r>
              <a:rPr lang="en-US" dirty="0"/>
              <a:t>, </a:t>
            </a:r>
            <a:r>
              <a:rPr lang="en-US" dirty="0" err="1"/>
              <a:t>translateZ</a:t>
            </a:r>
            <a:r>
              <a:rPr lang="en-US" dirty="0"/>
              <a:t>, </a:t>
            </a:r>
            <a:r>
              <a:rPr lang="en-US" dirty="0" err="1"/>
              <a:t>rotateX</a:t>
            </a:r>
            <a:r>
              <a:rPr lang="en-US" dirty="0"/>
              <a:t>, </a:t>
            </a:r>
            <a:r>
              <a:rPr lang="en-US" dirty="0" err="1"/>
              <a:t>rotateY</a:t>
            </a:r>
            <a:r>
              <a:rPr lang="en-US" dirty="0"/>
              <a:t>, </a:t>
            </a:r>
            <a:r>
              <a:rPr lang="en-US" dirty="0" err="1"/>
              <a:t>rotateZ</a:t>
            </a:r>
            <a:r>
              <a:rPr lang="en-US" dirty="0"/>
              <a:t>, </a:t>
            </a:r>
            <a:r>
              <a:rPr lang="en-US" dirty="0" err="1"/>
              <a:t>scaleX</a:t>
            </a:r>
            <a:r>
              <a:rPr lang="en-US" dirty="0"/>
              <a:t>, </a:t>
            </a:r>
            <a:r>
              <a:rPr lang="en-US" dirty="0" err="1"/>
              <a:t>scaleY</a:t>
            </a:r>
            <a:r>
              <a:rPr lang="en-US" dirty="0"/>
              <a:t>, </a:t>
            </a:r>
            <a:r>
              <a:rPr lang="en-US" dirty="0" err="1"/>
              <a:t>scaleZ</a:t>
            </a:r>
            <a:r>
              <a:rPr lang="en-US" dirty="0"/>
              <a:t> of the select object. Store these values into variables. Use the </a:t>
            </a:r>
            <a:r>
              <a:rPr lang="en-US" dirty="0" err="1"/>
              <a:t>getAttr</a:t>
            </a:r>
            <a:r>
              <a:rPr lang="en-US" dirty="0"/>
              <a:t> command (see the example above). Delete the selected object using the command delete;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a </a:t>
            </a:r>
            <a:r>
              <a:rPr lang="en-US" dirty="0" smtClean="0"/>
              <a:t>torus </a:t>
            </a:r>
            <a:r>
              <a:rPr lang="en-US" dirty="0"/>
              <a:t>using the command </a:t>
            </a:r>
            <a:r>
              <a:rPr lang="en-US" dirty="0" smtClean="0"/>
              <a:t>torus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Move, rotate and scale the </a:t>
            </a:r>
            <a:r>
              <a:rPr lang="en-US" dirty="0" smtClean="0"/>
              <a:t>torus </a:t>
            </a:r>
            <a:r>
              <a:rPr lang="en-US" dirty="0"/>
              <a:t>using the command move, rotate and scale.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7015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Random </a:t>
            </a:r>
            <a:r>
              <a:rPr lang="en-US" dirty="0" smtClean="0"/>
              <a:t>number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One </a:t>
            </a:r>
            <a:r>
              <a:rPr lang="en-US" dirty="0"/>
              <a:t>thing that a MEL writer usually does is to use “random” to generate something. </a:t>
            </a:r>
            <a:r>
              <a:rPr lang="en-US" dirty="0" smtClean="0"/>
              <a:t>For </a:t>
            </a:r>
            <a:r>
              <a:rPr lang="en-US" dirty="0"/>
              <a:t>example:</a:t>
            </a:r>
          </a:p>
          <a:p>
            <a:pPr lvl="1"/>
            <a:r>
              <a:rPr lang="en-US" dirty="0" smtClean="0"/>
              <a:t>Create </a:t>
            </a:r>
            <a:r>
              <a:rPr lang="en-US" dirty="0"/>
              <a:t>a sphere and put it in a random position.</a:t>
            </a:r>
          </a:p>
          <a:p>
            <a:pPr lvl="1"/>
            <a:r>
              <a:rPr lang="en-US" dirty="0" smtClean="0"/>
              <a:t>Create </a:t>
            </a:r>
            <a:r>
              <a:rPr lang="en-US" dirty="0"/>
              <a:t>a shape and randomly move its vertices a little bit.</a:t>
            </a:r>
          </a:p>
          <a:p>
            <a:pPr lvl="1"/>
            <a:r>
              <a:rPr lang="en-US" dirty="0" smtClean="0"/>
              <a:t>Create </a:t>
            </a:r>
            <a:r>
              <a:rPr lang="en-US" dirty="0"/>
              <a:t>particles moving in a random speed and direction.</a:t>
            </a:r>
          </a:p>
          <a:p>
            <a:r>
              <a:rPr lang="en-US" dirty="0"/>
              <a:t>The MEL command to generate a random number is rand. It can be used in two </a:t>
            </a:r>
          </a:p>
          <a:p>
            <a:r>
              <a:rPr lang="en-US" dirty="0"/>
              <a:t>ways:</a:t>
            </a:r>
          </a:p>
          <a:p>
            <a:pPr lvl="1"/>
            <a:r>
              <a:rPr lang="en-US" dirty="0"/>
              <a:t>rand( 10 </a:t>
            </a:r>
            <a:r>
              <a:rPr lang="en-US" dirty="0" smtClean="0"/>
              <a:t>); //will </a:t>
            </a:r>
            <a:r>
              <a:rPr lang="en-US" dirty="0"/>
              <a:t>generate a floating-point number between 0 to 10 (not including 10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rand( 3, 98 </a:t>
            </a:r>
            <a:r>
              <a:rPr lang="en-US" dirty="0" smtClean="0"/>
              <a:t>); // will </a:t>
            </a:r>
            <a:r>
              <a:rPr lang="en-US" dirty="0"/>
              <a:t>generate a floating-point number between 3 and 98.</a:t>
            </a:r>
          </a:p>
          <a:p>
            <a:r>
              <a:rPr lang="en-US" dirty="0"/>
              <a:t>For example, guess what will happen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select “myCone1”;</a:t>
            </a:r>
          </a:p>
          <a:p>
            <a:pPr lvl="1"/>
            <a:r>
              <a:rPr lang="en-US" dirty="0"/>
              <a:t>move -y ( rand( -0.5, 0.5 ) </a:t>
            </a:r>
            <a:r>
              <a:rPr lang="en-US" dirty="0" smtClean="0"/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678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Exercise</a:t>
            </a:r>
            <a:r>
              <a:rPr lang="fr-FR" dirty="0" smtClean="0"/>
              <a:t> II : </a:t>
            </a:r>
            <a:r>
              <a:rPr lang="fr-FR" dirty="0" err="1" smtClean="0"/>
              <a:t>random</a:t>
            </a:r>
            <a:r>
              <a:rPr lang="fr-FR" dirty="0" smtClean="0"/>
              <a:t> torus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dirty="0"/>
              <a:t>a MEL script to generate a torus at a random position, with random scale and </a:t>
            </a:r>
            <a:r>
              <a:rPr lang="en-US" dirty="0" smtClean="0"/>
              <a:t>random </a:t>
            </a:r>
            <a:r>
              <a:rPr lang="en-US" dirty="0"/>
              <a:t>rotation. (Decide yourself what is the “reasonable” range for each </a:t>
            </a:r>
            <a:r>
              <a:rPr lang="en-US" dirty="0" smtClean="0"/>
              <a:t>random number</a:t>
            </a:r>
            <a:r>
              <a:rPr lang="en-US" dirty="0"/>
              <a:t>.)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50154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Repetitive </a:t>
            </a:r>
            <a:r>
              <a:rPr lang="en-US" dirty="0" smtClean="0"/>
              <a:t>tasks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</a:t>
            </a:r>
            <a:r>
              <a:rPr lang="en-US" dirty="0"/>
              <a:t>most situations, a script needs to perform repetitive tasks. To perform repetitive </a:t>
            </a:r>
            <a:r>
              <a:rPr lang="en-US" dirty="0" smtClean="0"/>
              <a:t>tasks</a:t>
            </a:r>
            <a:r>
              <a:rPr lang="en-US" dirty="0"/>
              <a:t>, we can use the following statements:</a:t>
            </a:r>
          </a:p>
          <a:p>
            <a:pPr lvl="1"/>
            <a:r>
              <a:rPr lang="en-US" dirty="0" smtClean="0"/>
              <a:t>For-loop</a:t>
            </a:r>
            <a:endParaRPr lang="en-US" dirty="0"/>
          </a:p>
          <a:p>
            <a:pPr lvl="1"/>
            <a:r>
              <a:rPr lang="en-US" dirty="0" smtClean="0"/>
              <a:t>For-in </a:t>
            </a:r>
            <a:r>
              <a:rPr lang="en-US" dirty="0"/>
              <a:t>loop</a:t>
            </a:r>
          </a:p>
          <a:p>
            <a:pPr lvl="1"/>
            <a:r>
              <a:rPr lang="en-US" dirty="0" smtClean="0"/>
              <a:t>While-loop</a:t>
            </a:r>
            <a:endParaRPr lang="en-US" dirty="0"/>
          </a:p>
          <a:p>
            <a:pPr lvl="1"/>
            <a:r>
              <a:rPr lang="en-US" dirty="0" smtClean="0"/>
              <a:t>Do-while-loop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65514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Quelques rappels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MEL command categories: create/edit/query</a:t>
            </a:r>
          </a:p>
          <a:p>
            <a:r>
              <a:rPr lang="en-US" dirty="0"/>
              <a:t>How to change the radius of the cone using script? How to change the axis of the cone </a:t>
            </a:r>
            <a:r>
              <a:rPr lang="en-US" dirty="0" smtClean="0"/>
              <a:t>using </a:t>
            </a:r>
            <a:r>
              <a:rPr lang="en-US" dirty="0"/>
              <a:t>script? Here come to a concept of MEL command categories. There are 3 </a:t>
            </a:r>
            <a:r>
              <a:rPr lang="en-US" dirty="0" smtClean="0"/>
              <a:t>categories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Create</a:t>
            </a:r>
            <a:r>
              <a:rPr lang="en-US" dirty="0"/>
              <a:t>: these commands create some DG nodes.</a:t>
            </a:r>
          </a:p>
          <a:p>
            <a:pPr lvl="1"/>
            <a:r>
              <a:rPr lang="en-US" dirty="0" smtClean="0"/>
              <a:t>Edit</a:t>
            </a:r>
            <a:r>
              <a:rPr lang="en-US" dirty="0"/>
              <a:t>: these commands modify nodes.</a:t>
            </a:r>
          </a:p>
          <a:p>
            <a:pPr lvl="1"/>
            <a:r>
              <a:rPr lang="en-US" dirty="0" smtClean="0"/>
              <a:t>Query</a:t>
            </a:r>
            <a:r>
              <a:rPr lang="en-US" dirty="0"/>
              <a:t>: these commands return information about nodes.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6870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Quelques rappels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Most commands fall into more than one categories. For example, the cone </a:t>
            </a:r>
            <a:r>
              <a:rPr lang="en-US" dirty="0" smtClean="0"/>
              <a:t>command  we </a:t>
            </a:r>
            <a:r>
              <a:rPr lang="en-US" dirty="0"/>
              <a:t>tried:</a:t>
            </a:r>
          </a:p>
          <a:p>
            <a:pPr lvl="1"/>
            <a:r>
              <a:rPr lang="en-US" dirty="0"/>
              <a:t>cone -axis 0 1 0 -radius 5 -name "</a:t>
            </a:r>
            <a:r>
              <a:rPr lang="en-US" dirty="0" err="1"/>
              <a:t>myCone</a:t>
            </a:r>
            <a:r>
              <a:rPr lang="en-US" dirty="0" smtClean="0"/>
              <a:t>";</a:t>
            </a:r>
          </a:p>
          <a:p>
            <a:r>
              <a:rPr lang="en-US" dirty="0" smtClean="0"/>
              <a:t>is </a:t>
            </a:r>
            <a:r>
              <a:rPr lang="en-US" dirty="0"/>
              <a:t>used to “create” a cone called “</a:t>
            </a:r>
            <a:r>
              <a:rPr lang="en-US" dirty="0" err="1"/>
              <a:t>myCone</a:t>
            </a:r>
            <a:r>
              <a:rPr lang="en-US" dirty="0"/>
              <a:t>”. We said that we used the command in </a:t>
            </a:r>
            <a:r>
              <a:rPr lang="en-US" dirty="0" smtClean="0"/>
              <a:t>the </a:t>
            </a:r>
            <a:r>
              <a:rPr lang="en-US" b="1" dirty="0" smtClean="0"/>
              <a:t>create </a:t>
            </a:r>
            <a:r>
              <a:rPr lang="en-US" b="1" dirty="0"/>
              <a:t>mode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But </a:t>
            </a:r>
            <a:r>
              <a:rPr lang="en-US" dirty="0"/>
              <a:t>it can also be used to “edit” a cone. For example, try this:</a:t>
            </a:r>
          </a:p>
          <a:p>
            <a:pPr lvl="1"/>
            <a:r>
              <a:rPr lang="en-US" dirty="0"/>
              <a:t>cone –e –radius 8 “</a:t>
            </a:r>
            <a:r>
              <a:rPr lang="en-US" dirty="0" err="1"/>
              <a:t>myCone</a:t>
            </a:r>
            <a:r>
              <a:rPr lang="en-US" dirty="0"/>
              <a:t>”;</a:t>
            </a:r>
          </a:p>
          <a:p>
            <a:pPr lvl="1"/>
            <a:r>
              <a:rPr lang="en-US" dirty="0"/>
              <a:t>The option “-e” means using the command cone in edit mode, edit an existing </a:t>
            </a:r>
            <a:r>
              <a:rPr lang="en-US" dirty="0" smtClean="0"/>
              <a:t>cone called </a:t>
            </a:r>
            <a:r>
              <a:rPr lang="en-US" dirty="0"/>
              <a:t>“</a:t>
            </a:r>
            <a:r>
              <a:rPr lang="en-US" dirty="0" err="1"/>
              <a:t>myCone</a:t>
            </a:r>
            <a:r>
              <a:rPr lang="en-US" dirty="0"/>
              <a:t>”. When you look at the MEL manual of any command, it shows </a:t>
            </a:r>
            <a:r>
              <a:rPr lang="en-US" dirty="0" smtClean="0"/>
              <a:t>you whether </a:t>
            </a:r>
            <a:r>
              <a:rPr lang="en-US" dirty="0"/>
              <a:t>a command can be used in create mode, edit mode, or query mode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(error if this cone is already edited)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71752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Quelques rappels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statement will return the radius of </a:t>
            </a:r>
            <a:r>
              <a:rPr lang="en-US" dirty="0" err="1"/>
              <a:t>myCone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cone –q –radius “</a:t>
            </a:r>
            <a:r>
              <a:rPr lang="en-US" dirty="0" err="1"/>
              <a:t>myCone</a:t>
            </a:r>
            <a:r>
              <a:rPr lang="en-US" dirty="0" smtClean="0"/>
              <a:t>”;</a:t>
            </a:r>
          </a:p>
          <a:p>
            <a:pPr lvl="1"/>
            <a:r>
              <a:rPr lang="en-US" dirty="0"/>
              <a:t>The option “-q” means using the command cone in query mode, asking for the </a:t>
            </a:r>
            <a:r>
              <a:rPr lang="en-US" dirty="0" smtClean="0"/>
              <a:t>information </a:t>
            </a:r>
            <a:r>
              <a:rPr lang="en-US" dirty="0"/>
              <a:t>of an existing cone called “</a:t>
            </a:r>
            <a:r>
              <a:rPr lang="en-US" dirty="0" err="1"/>
              <a:t>myCone</a:t>
            </a:r>
            <a:r>
              <a:rPr lang="en-US" dirty="0"/>
              <a:t>”. The result will be shown besides the </a:t>
            </a:r>
            <a:r>
              <a:rPr lang="en-US" dirty="0" smtClean="0"/>
              <a:t>Command </a:t>
            </a:r>
            <a:r>
              <a:rPr lang="en-US" dirty="0"/>
              <a:t>Line, as well as in the Script Editor, which is described in the next section.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3093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Syntaxe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MEL script looks like any other scripting language. Let’s look at its basic syntax. At the </a:t>
            </a:r>
            <a:r>
              <a:rPr lang="en-US" dirty="0" smtClean="0"/>
              <a:t>same </a:t>
            </a:r>
            <a:r>
              <a:rPr lang="en-US" dirty="0"/>
              <a:t>time, you can compare to a scripting language that you are familiar with (say, </a:t>
            </a:r>
            <a:r>
              <a:rPr lang="en-US" dirty="0" smtClean="0"/>
              <a:t>Flash ActionScript).</a:t>
            </a:r>
          </a:p>
          <a:p>
            <a:r>
              <a:rPr lang="en-US" dirty="0" smtClean="0"/>
              <a:t>Comments</a:t>
            </a:r>
            <a:r>
              <a:rPr lang="en-US" dirty="0"/>
              <a:t>: MEL use // to start a comment. The remaining parts of the line are </a:t>
            </a:r>
            <a:r>
              <a:rPr lang="en-US" dirty="0" smtClean="0"/>
              <a:t>ignored</a:t>
            </a:r>
            <a:r>
              <a:rPr lang="en-US" dirty="0"/>
              <a:t>. For example:</a:t>
            </a:r>
          </a:p>
          <a:p>
            <a:pPr lvl="1"/>
            <a:r>
              <a:rPr lang="en-US" dirty="0"/>
              <a:t>sphere; // this remaining part is the </a:t>
            </a:r>
            <a:r>
              <a:rPr lang="en-US" dirty="0" smtClean="0"/>
              <a:t>comments</a:t>
            </a:r>
          </a:p>
          <a:p>
            <a:pPr lvl="1"/>
            <a:r>
              <a:rPr lang="en-US" dirty="0" smtClean="0"/>
              <a:t>Semicolon(;): </a:t>
            </a:r>
            <a:r>
              <a:rPr lang="en-US" dirty="0"/>
              <a:t>Each MEL statements should end with a semicolon. (Note that in </a:t>
            </a:r>
            <a:r>
              <a:rPr lang="en-US" dirty="0" smtClean="0"/>
              <a:t>some situation </a:t>
            </a:r>
            <a:r>
              <a:rPr lang="en-US" dirty="0"/>
              <a:t>Maya allows you to execute MEL statement without semi-colon. </a:t>
            </a:r>
            <a:r>
              <a:rPr lang="en-US" dirty="0" smtClean="0"/>
              <a:t>However</a:t>
            </a:r>
            <a:r>
              <a:rPr lang="en-US" dirty="0"/>
              <a:t>, to have a better practice, try to include semi-colon at the end of </a:t>
            </a:r>
            <a:r>
              <a:rPr lang="en-US" dirty="0" smtClean="0"/>
              <a:t>every statement)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99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Variables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/>
              <a:t>MEL, you have to “declare” a variable before you can use it. </a:t>
            </a:r>
            <a:r>
              <a:rPr lang="en-US" dirty="0" smtClean="0"/>
              <a:t>Variable name </a:t>
            </a:r>
            <a:r>
              <a:rPr lang="en-US" dirty="0"/>
              <a:t>should start with a ‘$’. For example: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$a;</a:t>
            </a:r>
          </a:p>
          <a:p>
            <a:pPr lvl="1"/>
            <a:r>
              <a:rPr lang="en-US" dirty="0"/>
              <a:t>float $b;</a:t>
            </a:r>
          </a:p>
          <a:p>
            <a:pPr lvl="1"/>
            <a:r>
              <a:rPr lang="en-US" dirty="0"/>
              <a:t>$a = 3;</a:t>
            </a:r>
          </a:p>
          <a:p>
            <a:pPr lvl="1"/>
            <a:r>
              <a:rPr lang="en-US" dirty="0"/>
              <a:t>$b = 4.57;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6371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Variables</a:t>
            </a:r>
            <a:endParaRPr lang="fr-FR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1" t="44394" r="73949" b="42140"/>
          <a:stretch/>
        </p:blipFill>
        <p:spPr bwMode="auto">
          <a:xfrm>
            <a:off x="1043608" y="2492896"/>
            <a:ext cx="6810193" cy="1872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4731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Declare several variables with the same </a:t>
            </a:r>
            <a:r>
              <a:rPr lang="en-US" dirty="0" smtClean="0"/>
              <a:t>type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</a:t>
            </a:r>
            <a:r>
              <a:rPr lang="en-US" dirty="0"/>
              <a:t>can use shorthand to declare several variables with the same type. </a:t>
            </a:r>
            <a:r>
              <a:rPr lang="en-US" dirty="0" smtClean="0"/>
              <a:t>For example</a:t>
            </a:r>
            <a:r>
              <a:rPr lang="en-US" dirty="0"/>
              <a:t>, the following statements: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$a;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$b;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$c;</a:t>
            </a:r>
          </a:p>
          <a:p>
            <a:r>
              <a:rPr lang="en-US" dirty="0"/>
              <a:t>can be replaced by: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$a, $b, $c;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2264300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1838</TotalTime>
  <Words>2014</Words>
  <Application>Microsoft Office PowerPoint</Application>
  <PresentationFormat>Affichage à l'écran (4:3)</PresentationFormat>
  <Paragraphs>170</Paragraphs>
  <Slides>23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4" baseType="lpstr">
      <vt:lpstr>Thème Office</vt:lpstr>
      <vt:lpstr>Mel dans Maya Quelques syntaxes</vt:lpstr>
      <vt:lpstr>Rappel – Trouver une commande</vt:lpstr>
      <vt:lpstr>Quelques rappels</vt:lpstr>
      <vt:lpstr>Quelques rappels</vt:lpstr>
      <vt:lpstr>Quelques rappels</vt:lpstr>
      <vt:lpstr>Syntaxe</vt:lpstr>
      <vt:lpstr>Variables</vt:lpstr>
      <vt:lpstr>Variables</vt:lpstr>
      <vt:lpstr>Declare several variables with the same type</vt:lpstr>
      <vt:lpstr>Initial value of a variable</vt:lpstr>
      <vt:lpstr>Assign value to variable</vt:lpstr>
      <vt:lpstr>Type casting</vt:lpstr>
      <vt:lpstr>Print command</vt:lpstr>
      <vt:lpstr>The getAttr, setAttr and listAttr commands</vt:lpstr>
      <vt:lpstr>The getAttr, setAttr and listAttr commands</vt:lpstr>
      <vt:lpstr>Arrays</vt:lpstr>
      <vt:lpstr>Arrays- initialisation</vt:lpstr>
      <vt:lpstr>Arrays; a useful script</vt:lpstr>
      <vt:lpstr>Exercise 1: Change a torus in a cone</vt:lpstr>
      <vt:lpstr>Exercise 1: Change a torus in a cone</vt:lpstr>
      <vt:lpstr>Random number</vt:lpstr>
      <vt:lpstr>Exercise II : random torus</vt:lpstr>
      <vt:lpstr>Repetitive tasks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Gilles</dc:creator>
  <cp:lastModifiedBy>Gilles Gesquière</cp:lastModifiedBy>
  <cp:revision>88</cp:revision>
  <cp:lastPrinted>2013-11-21T09:13:28Z</cp:lastPrinted>
  <dcterms:created xsi:type="dcterms:W3CDTF">2012-10-01T12:05:08Z</dcterms:created>
  <dcterms:modified xsi:type="dcterms:W3CDTF">2015-10-14T19:19:27Z</dcterms:modified>
</cp:coreProperties>
</file>